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35" autoAdjust="0"/>
    <p:restoredTop sz="94660"/>
  </p:normalViewPr>
  <p:slideViewPr>
    <p:cSldViewPr snapToGrid="0">
      <p:cViewPr varScale="1">
        <p:scale>
          <a:sx n="73" d="100"/>
          <a:sy n="73" d="100"/>
        </p:scale>
        <p:origin x="3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10/23/2017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10/23/2017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0018" y="685800"/>
            <a:ext cx="8676222" cy="3200400"/>
          </a:xfrm>
        </p:spPr>
        <p:txBody>
          <a:bodyPr/>
          <a:lstStyle/>
          <a:p>
            <a:r>
              <a:rPr lang="en-US" dirty="0" smtClean="0"/>
              <a:t>The skin </a:t>
            </a:r>
            <a:r>
              <a:rPr lang="en-US" dirty="0" err="1" smtClean="0"/>
              <a:t>i’m</a:t>
            </a:r>
            <a:r>
              <a:rPr lang="en-US" dirty="0" smtClean="0"/>
              <a:t> in</a:t>
            </a:r>
            <a:endParaRPr lang="en-US" dirty="0"/>
          </a:p>
        </p:txBody>
      </p:sp>
      <p:sp>
        <p:nvSpPr>
          <p:cNvPr id="3" name="Subtitle 2"/>
          <p:cNvSpPr>
            <a:spLocks noGrp="1"/>
          </p:cNvSpPr>
          <p:nvPr>
            <p:ph type="subTitle" idx="1"/>
          </p:nvPr>
        </p:nvSpPr>
        <p:spPr/>
        <p:txBody>
          <a:bodyPr/>
          <a:lstStyle/>
          <a:p>
            <a:r>
              <a:rPr lang="en-US" dirty="0" smtClean="0"/>
              <a:t>By;  Sharon g. Flake</a:t>
            </a:r>
            <a:endParaRPr lang="en-US" dirty="0"/>
          </a:p>
        </p:txBody>
      </p:sp>
      <p:pic>
        <p:nvPicPr>
          <p:cNvPr id="4" name="Picture 3" descr="edwards111 - 6th Gra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021" y="1759812"/>
            <a:ext cx="2181225" cy="3286125"/>
          </a:xfrm>
          <a:prstGeom prst="rect">
            <a:avLst/>
          </a:prstGeom>
        </p:spPr>
      </p:pic>
    </p:spTree>
    <p:extLst>
      <p:ext uri="{BB962C8B-B14F-4D97-AF65-F5344CB8AC3E}">
        <p14:creationId xmlns:p14="http://schemas.microsoft.com/office/powerpoint/2010/main" val="245461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novel to another story</a:t>
            </a:r>
            <a:endParaRPr lang="en-US" dirty="0"/>
          </a:p>
        </p:txBody>
      </p:sp>
      <p:sp>
        <p:nvSpPr>
          <p:cNvPr id="3" name="Content Placeholder 2"/>
          <p:cNvSpPr>
            <a:spLocks noGrp="1"/>
          </p:cNvSpPr>
          <p:nvPr>
            <p:ph idx="1"/>
          </p:nvPr>
        </p:nvSpPr>
        <p:spPr/>
        <p:txBody>
          <a:bodyPr>
            <a:normAutofit/>
          </a:bodyPr>
          <a:lstStyle/>
          <a:p>
            <a:r>
              <a:rPr lang="en-US" sz="3200" dirty="0" smtClean="0"/>
              <a:t>The skin </a:t>
            </a:r>
            <a:r>
              <a:rPr lang="en-US" sz="3200" dirty="0" err="1" smtClean="0"/>
              <a:t>im</a:t>
            </a:r>
            <a:r>
              <a:rPr lang="en-US" sz="3200" dirty="0" smtClean="0"/>
              <a:t> in can be compared to the running dream because both books are realistic fiction. Another similar thing is both characters get bullied.</a:t>
            </a:r>
            <a:endParaRPr lang="en-US" sz="3200" dirty="0"/>
          </a:p>
        </p:txBody>
      </p:sp>
    </p:spTree>
    <p:extLst>
      <p:ext uri="{BB962C8B-B14F-4D97-AF65-F5344CB8AC3E}">
        <p14:creationId xmlns:p14="http://schemas.microsoft.com/office/powerpoint/2010/main" val="390743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impactful signpost </a:t>
            </a:r>
            <a:endParaRPr lang="en-US" dirty="0"/>
          </a:p>
        </p:txBody>
      </p:sp>
      <p:sp>
        <p:nvSpPr>
          <p:cNvPr id="3" name="Content Placeholder 2"/>
          <p:cNvSpPr>
            <a:spLocks noGrp="1"/>
          </p:cNvSpPr>
          <p:nvPr>
            <p:ph idx="1"/>
          </p:nvPr>
        </p:nvSpPr>
        <p:spPr/>
        <p:txBody>
          <a:bodyPr>
            <a:normAutofit/>
          </a:bodyPr>
          <a:lstStyle/>
          <a:p>
            <a:r>
              <a:rPr lang="en-US" sz="3200" dirty="0" smtClean="0"/>
              <a:t>The most impactful signpost is tough question. Maleeka said </a:t>
            </a:r>
            <a:r>
              <a:rPr lang="en-US" sz="3200" dirty="0" smtClean="0"/>
              <a:t>“am I that dark?</a:t>
            </a:r>
            <a:r>
              <a:rPr lang="en-US" sz="3200" dirty="0" smtClean="0"/>
              <a:t>”. </a:t>
            </a:r>
            <a:r>
              <a:rPr lang="en-US" sz="3200" dirty="0" smtClean="0"/>
              <a:t>Maleeka always asks herself why do people bully me.</a:t>
            </a:r>
            <a:endParaRPr lang="en-US" sz="3200" dirty="0"/>
          </a:p>
        </p:txBody>
      </p:sp>
    </p:spTree>
    <p:extLst>
      <p:ext uri="{BB962C8B-B14F-4D97-AF65-F5344CB8AC3E}">
        <p14:creationId xmlns:p14="http://schemas.microsoft.com/office/powerpoint/2010/main" val="332369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3200" dirty="0" smtClean="0"/>
              <a:t>The skin </a:t>
            </a:r>
            <a:r>
              <a:rPr lang="en-US" sz="3200" dirty="0" err="1" smtClean="0"/>
              <a:t>im</a:t>
            </a:r>
            <a:r>
              <a:rPr lang="en-US" sz="3200" dirty="0" smtClean="0"/>
              <a:t> in is mostly about a girl who gets bullied and does bad stuffs, but at the end of the book Maleeka gets good grades and stuff. I would </a:t>
            </a:r>
            <a:r>
              <a:rPr lang="en-US" sz="3200" dirty="0" smtClean="0"/>
              <a:t>recommend </a:t>
            </a:r>
            <a:r>
              <a:rPr lang="en-US" sz="3200" dirty="0" smtClean="0"/>
              <a:t>this book to people who like realistic </a:t>
            </a:r>
            <a:r>
              <a:rPr lang="en-US" sz="3200" dirty="0" smtClean="0"/>
              <a:t>fiction books.</a:t>
            </a:r>
            <a:endParaRPr lang="en-US" sz="3200" dirty="0"/>
          </a:p>
        </p:txBody>
      </p:sp>
    </p:spTree>
    <p:extLst>
      <p:ext uri="{BB962C8B-B14F-4D97-AF65-F5344CB8AC3E}">
        <p14:creationId xmlns:p14="http://schemas.microsoft.com/office/powerpoint/2010/main" val="419675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0" indent="0">
              <a:buNone/>
            </a:pPr>
            <a:r>
              <a:rPr lang="en-US" dirty="0" smtClean="0"/>
              <a:t>The skin </a:t>
            </a:r>
            <a:r>
              <a:rPr lang="en-US" dirty="0" err="1" smtClean="0"/>
              <a:t>im</a:t>
            </a:r>
            <a:r>
              <a:rPr lang="en-US" dirty="0" smtClean="0"/>
              <a:t> in is mostly about a girl name Maleeka that gets bullied. Maleeka  doesn’t gets bullied because she is ugly or anything else, but she gets bullied cause of her skin. In the beginning of the story Maleeka always gets mad when someone says something about her, but at the end of the story she never cared.</a:t>
            </a:r>
            <a:endParaRPr lang="en-US" dirty="0"/>
          </a:p>
        </p:txBody>
      </p:sp>
      <p:pic>
        <p:nvPicPr>
          <p:cNvPr id="4" name="Picture 3" descr="PrinciplesofEdu - &lt;strong&gt;Summary&lt;/strong&gt; of Perenialis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114" y="222069"/>
            <a:ext cx="4638675" cy="3348446"/>
          </a:xfrm>
          <a:prstGeom prst="rect">
            <a:avLst/>
          </a:prstGeom>
        </p:spPr>
      </p:pic>
    </p:spTree>
    <p:extLst>
      <p:ext uri="{BB962C8B-B14F-4D97-AF65-F5344CB8AC3E}">
        <p14:creationId xmlns:p14="http://schemas.microsoft.com/office/powerpoint/2010/main" val="369522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53286766"/>
              </p:ext>
            </p:extLst>
          </p:nvPr>
        </p:nvGraphicFramePr>
        <p:xfrm>
          <a:off x="9046756" y="3618958"/>
          <a:ext cx="1573349" cy="1867987"/>
        </p:xfrm>
        <a:graphic>
          <a:graphicData uri="http://schemas.openxmlformats.org/drawingml/2006/table">
            <a:tbl>
              <a:tblPr firstRow="1" bandRow="1">
                <a:tableStyleId>{5C22544A-7EE6-4342-B048-85BDC9FD1C3A}</a:tableStyleId>
              </a:tblPr>
              <a:tblGrid>
                <a:gridCol w="1573349">
                  <a:extLst>
                    <a:ext uri="{9D8B030D-6E8A-4147-A177-3AD203B41FA5}">
                      <a16:colId xmlns:a16="http://schemas.microsoft.com/office/drawing/2014/main" val="1859032935"/>
                    </a:ext>
                  </a:extLst>
                </a:gridCol>
              </a:tblGrid>
              <a:tr h="1867987">
                <a:tc>
                  <a:txBody>
                    <a:bodyPr/>
                    <a:lstStyle/>
                    <a:p>
                      <a:endParaRPr lang="en-US" dirty="0"/>
                    </a:p>
                  </a:txBody>
                  <a:tcPr/>
                </a:tc>
                <a:extLst>
                  <a:ext uri="{0D108BD9-81ED-4DB2-BD59-A6C34878D82A}">
                    <a16:rowId xmlns:a16="http://schemas.microsoft.com/office/drawing/2014/main" val="192423037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69655420"/>
              </p:ext>
            </p:extLst>
          </p:nvPr>
        </p:nvGraphicFramePr>
        <p:xfrm>
          <a:off x="7302138" y="3184021"/>
          <a:ext cx="1737360" cy="1759492"/>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389040964"/>
                    </a:ext>
                  </a:extLst>
                </a:gridCol>
              </a:tblGrid>
              <a:tr h="1759492">
                <a:tc>
                  <a:txBody>
                    <a:bodyPr/>
                    <a:lstStyle/>
                    <a:p>
                      <a:endParaRPr lang="en-US" dirty="0"/>
                    </a:p>
                  </a:txBody>
                  <a:tcPr/>
                </a:tc>
                <a:extLst>
                  <a:ext uri="{0D108BD9-81ED-4DB2-BD59-A6C34878D82A}">
                    <a16:rowId xmlns:a16="http://schemas.microsoft.com/office/drawing/2014/main" val="371803436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60804448"/>
              </p:ext>
            </p:extLst>
          </p:nvPr>
        </p:nvGraphicFramePr>
        <p:xfrm>
          <a:off x="5669280" y="3422470"/>
          <a:ext cx="1632858" cy="1025979"/>
        </p:xfrm>
        <a:graphic>
          <a:graphicData uri="http://schemas.openxmlformats.org/drawingml/2006/table">
            <a:tbl>
              <a:tblPr firstRow="1" bandRow="1">
                <a:tableStyleId>{5C22544A-7EE6-4342-B048-85BDC9FD1C3A}</a:tableStyleId>
              </a:tblPr>
              <a:tblGrid>
                <a:gridCol w="1632858">
                  <a:extLst>
                    <a:ext uri="{9D8B030D-6E8A-4147-A177-3AD203B41FA5}">
                      <a16:colId xmlns:a16="http://schemas.microsoft.com/office/drawing/2014/main" val="3531228883"/>
                    </a:ext>
                  </a:extLst>
                </a:gridCol>
              </a:tblGrid>
              <a:tr h="1025979">
                <a:tc>
                  <a:txBody>
                    <a:bodyPr/>
                    <a:lstStyle/>
                    <a:p>
                      <a:endParaRPr lang="en-US" dirty="0"/>
                    </a:p>
                  </a:txBody>
                  <a:tcPr/>
                </a:tc>
                <a:extLst>
                  <a:ext uri="{0D108BD9-81ED-4DB2-BD59-A6C34878D82A}">
                    <a16:rowId xmlns:a16="http://schemas.microsoft.com/office/drawing/2014/main" val="1582508062"/>
                  </a:ext>
                </a:extLst>
              </a:tr>
            </a:tbl>
          </a:graphicData>
        </a:graphic>
      </p:graphicFrame>
      <p:pic>
        <p:nvPicPr>
          <p:cNvPr id="10" name="Picture 9" descr="Graphic Organizers - Fundamentals of Sto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659" y="2514600"/>
            <a:ext cx="7315200" cy="3314700"/>
          </a:xfrm>
          <a:prstGeom prst="rect">
            <a:avLst/>
          </a:prstGeom>
        </p:spPr>
      </p:pic>
      <p:graphicFrame>
        <p:nvGraphicFramePr>
          <p:cNvPr id="12" name="Content Placeholder 11"/>
          <p:cNvGraphicFramePr>
            <a:graphicFrameLocks noGrp="1"/>
          </p:cNvGraphicFramePr>
          <p:nvPr>
            <p:ph idx="1"/>
            <p:extLst>
              <p:ext uri="{D42A27DB-BD31-4B8C-83A1-F6EECF244321}">
                <p14:modId xmlns:p14="http://schemas.microsoft.com/office/powerpoint/2010/main" val="14140872"/>
              </p:ext>
            </p:extLst>
          </p:nvPr>
        </p:nvGraphicFramePr>
        <p:xfrm>
          <a:off x="2434636" y="4833257"/>
          <a:ext cx="3234644" cy="708482"/>
        </p:xfrm>
        <a:graphic>
          <a:graphicData uri="http://schemas.openxmlformats.org/drawingml/2006/table">
            <a:tbl>
              <a:tblPr firstRow="1" bandRow="1">
                <a:tableStyleId>{5C22544A-7EE6-4342-B048-85BDC9FD1C3A}</a:tableStyleId>
              </a:tblPr>
              <a:tblGrid>
                <a:gridCol w="3234644">
                  <a:extLst>
                    <a:ext uri="{9D8B030D-6E8A-4147-A177-3AD203B41FA5}">
                      <a16:colId xmlns:a16="http://schemas.microsoft.com/office/drawing/2014/main" val="1540377405"/>
                    </a:ext>
                  </a:extLst>
                </a:gridCol>
              </a:tblGrid>
              <a:tr h="708482">
                <a:tc>
                  <a:txBody>
                    <a:bodyPr/>
                    <a:lstStyle/>
                    <a:p>
                      <a:r>
                        <a:rPr lang="en-US" dirty="0" smtClean="0"/>
                        <a:t>Maleeka gets bullied everyday</a:t>
                      </a:r>
                      <a:endParaRPr lang="en-US" dirty="0"/>
                    </a:p>
                  </a:txBody>
                  <a:tcPr/>
                </a:tc>
                <a:extLst>
                  <a:ext uri="{0D108BD9-81ED-4DB2-BD59-A6C34878D82A}">
                    <a16:rowId xmlns:a16="http://schemas.microsoft.com/office/drawing/2014/main" val="412174396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44449092"/>
              </p:ext>
            </p:extLst>
          </p:nvPr>
        </p:nvGraphicFramePr>
        <p:xfrm>
          <a:off x="3280092" y="3488153"/>
          <a:ext cx="2814320" cy="914400"/>
        </p:xfrm>
        <a:graphic>
          <a:graphicData uri="http://schemas.openxmlformats.org/drawingml/2006/table">
            <a:tbl>
              <a:tblPr firstRow="1" bandRow="1">
                <a:tableStyleId>{5C22544A-7EE6-4342-B048-85BDC9FD1C3A}</a:tableStyleId>
              </a:tblPr>
              <a:tblGrid>
                <a:gridCol w="2814320">
                  <a:extLst>
                    <a:ext uri="{9D8B030D-6E8A-4147-A177-3AD203B41FA5}">
                      <a16:colId xmlns:a16="http://schemas.microsoft.com/office/drawing/2014/main" val="2196127941"/>
                    </a:ext>
                  </a:extLst>
                </a:gridCol>
              </a:tblGrid>
              <a:tr h="768467">
                <a:tc>
                  <a:txBody>
                    <a:bodyPr/>
                    <a:lstStyle/>
                    <a:p>
                      <a:r>
                        <a:rPr lang="en-US" dirty="0" err="1" smtClean="0"/>
                        <a:t>Maleekas</a:t>
                      </a:r>
                      <a:r>
                        <a:rPr lang="en-US" dirty="0" smtClean="0"/>
                        <a:t> classmates make a song about her skin</a:t>
                      </a:r>
                      <a:endParaRPr lang="en-US" dirty="0"/>
                    </a:p>
                  </a:txBody>
                  <a:tcPr/>
                </a:tc>
                <a:extLst>
                  <a:ext uri="{0D108BD9-81ED-4DB2-BD59-A6C34878D82A}">
                    <a16:rowId xmlns:a16="http://schemas.microsoft.com/office/drawing/2014/main" val="1628939078"/>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511658800"/>
              </p:ext>
            </p:extLst>
          </p:nvPr>
        </p:nvGraphicFramePr>
        <p:xfrm>
          <a:off x="6568881" y="2364993"/>
          <a:ext cx="2644503" cy="911610"/>
        </p:xfrm>
        <a:graphic>
          <a:graphicData uri="http://schemas.openxmlformats.org/drawingml/2006/table">
            <a:tbl>
              <a:tblPr firstRow="1" bandRow="1">
                <a:tableStyleId>{5C22544A-7EE6-4342-B048-85BDC9FD1C3A}</a:tableStyleId>
              </a:tblPr>
              <a:tblGrid>
                <a:gridCol w="2644503">
                  <a:extLst>
                    <a:ext uri="{9D8B030D-6E8A-4147-A177-3AD203B41FA5}">
                      <a16:colId xmlns:a16="http://schemas.microsoft.com/office/drawing/2014/main" val="4068302425"/>
                    </a:ext>
                  </a:extLst>
                </a:gridCol>
              </a:tblGrid>
              <a:tr h="911610">
                <a:tc>
                  <a:txBody>
                    <a:bodyPr/>
                    <a:lstStyle/>
                    <a:p>
                      <a:r>
                        <a:rPr lang="en-US" dirty="0" smtClean="0"/>
                        <a:t>Maleeka gets in </a:t>
                      </a:r>
                      <a:r>
                        <a:rPr lang="en-US" smtClean="0"/>
                        <a:t>a fight </a:t>
                      </a:r>
                      <a:endParaRPr lang="en-US" dirty="0"/>
                    </a:p>
                  </a:txBody>
                  <a:tcPr/>
                </a:tc>
                <a:extLst>
                  <a:ext uri="{0D108BD9-81ED-4DB2-BD59-A6C34878D82A}">
                    <a16:rowId xmlns:a16="http://schemas.microsoft.com/office/drawing/2014/main" val="216097159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00091438"/>
              </p:ext>
            </p:extLst>
          </p:nvPr>
        </p:nvGraphicFramePr>
        <p:xfrm>
          <a:off x="7227540" y="3159921"/>
          <a:ext cx="2902857" cy="768467"/>
        </p:xfrm>
        <a:graphic>
          <a:graphicData uri="http://schemas.openxmlformats.org/drawingml/2006/table">
            <a:tbl>
              <a:tblPr firstRow="1" bandRow="1">
                <a:tableStyleId>{5C22544A-7EE6-4342-B048-85BDC9FD1C3A}</a:tableStyleId>
              </a:tblPr>
              <a:tblGrid>
                <a:gridCol w="2902857">
                  <a:extLst>
                    <a:ext uri="{9D8B030D-6E8A-4147-A177-3AD203B41FA5}">
                      <a16:colId xmlns:a16="http://schemas.microsoft.com/office/drawing/2014/main" val="2999789240"/>
                    </a:ext>
                  </a:extLst>
                </a:gridCol>
              </a:tblGrid>
              <a:tr h="768467">
                <a:tc>
                  <a:txBody>
                    <a:bodyPr/>
                    <a:lstStyle/>
                    <a:p>
                      <a:r>
                        <a:rPr lang="en-US" dirty="0" smtClean="0"/>
                        <a:t>Maleeka gets suspended</a:t>
                      </a:r>
                      <a:endParaRPr lang="en-US" dirty="0"/>
                    </a:p>
                  </a:txBody>
                  <a:tcPr/>
                </a:tc>
                <a:extLst>
                  <a:ext uri="{0D108BD9-81ED-4DB2-BD59-A6C34878D82A}">
                    <a16:rowId xmlns:a16="http://schemas.microsoft.com/office/drawing/2014/main" val="388965634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87003907"/>
              </p:ext>
            </p:extLst>
          </p:nvPr>
        </p:nvGraphicFramePr>
        <p:xfrm>
          <a:off x="7747154" y="4135236"/>
          <a:ext cx="2932460" cy="640080"/>
        </p:xfrm>
        <a:graphic>
          <a:graphicData uri="http://schemas.openxmlformats.org/drawingml/2006/table">
            <a:tbl>
              <a:tblPr firstRow="1" bandRow="1">
                <a:tableStyleId>{5C22544A-7EE6-4342-B048-85BDC9FD1C3A}</a:tableStyleId>
              </a:tblPr>
              <a:tblGrid>
                <a:gridCol w="2932460">
                  <a:extLst>
                    <a:ext uri="{9D8B030D-6E8A-4147-A177-3AD203B41FA5}">
                      <a16:colId xmlns:a16="http://schemas.microsoft.com/office/drawing/2014/main" val="4049548587"/>
                    </a:ext>
                  </a:extLst>
                </a:gridCol>
              </a:tblGrid>
              <a:tr h="626425">
                <a:tc>
                  <a:txBody>
                    <a:bodyPr/>
                    <a:lstStyle/>
                    <a:p>
                      <a:r>
                        <a:rPr lang="en-US" dirty="0" smtClean="0"/>
                        <a:t>Maleeka gets in trouble by her mom</a:t>
                      </a:r>
                      <a:endParaRPr lang="en-US" dirty="0"/>
                    </a:p>
                  </a:txBody>
                  <a:tcPr/>
                </a:tc>
                <a:extLst>
                  <a:ext uri="{0D108BD9-81ED-4DB2-BD59-A6C34878D82A}">
                    <a16:rowId xmlns:a16="http://schemas.microsoft.com/office/drawing/2014/main" val="26037667"/>
                  </a:ext>
                </a:extLst>
              </a:tr>
            </a:tbl>
          </a:graphicData>
        </a:graphic>
      </p:graphicFrame>
    </p:spTree>
    <p:extLst>
      <p:ext uri="{BB962C8B-B14F-4D97-AF65-F5344CB8AC3E}">
        <p14:creationId xmlns:p14="http://schemas.microsoft.com/office/powerpoint/2010/main" val="199791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&amp; tone</a:t>
            </a:r>
            <a:endParaRPr lang="en-US" dirty="0"/>
          </a:p>
        </p:txBody>
      </p:sp>
      <p:sp>
        <p:nvSpPr>
          <p:cNvPr id="3" name="Content Placeholder 2"/>
          <p:cNvSpPr>
            <a:spLocks noGrp="1"/>
          </p:cNvSpPr>
          <p:nvPr>
            <p:ph idx="1"/>
          </p:nvPr>
        </p:nvSpPr>
        <p:spPr/>
        <p:txBody>
          <a:bodyPr/>
          <a:lstStyle/>
          <a:p>
            <a:pPr marL="0" indent="0">
              <a:buNone/>
            </a:pPr>
            <a:r>
              <a:rPr lang="en-US" sz="3000" dirty="0" smtClean="0"/>
              <a:t>The setting of the skin </a:t>
            </a:r>
            <a:r>
              <a:rPr lang="en-US" sz="3000" dirty="0" err="1" smtClean="0"/>
              <a:t>im</a:t>
            </a:r>
            <a:r>
              <a:rPr lang="en-US" sz="3000" dirty="0" smtClean="0"/>
              <a:t> in is school, class, and home. The author is always positive. According to the book page 45 “when I was walking home”. That explains that Maleeka was going home.</a:t>
            </a:r>
            <a:endParaRPr lang="en-US" sz="3000" dirty="0"/>
          </a:p>
        </p:txBody>
      </p:sp>
    </p:spTree>
    <p:extLst>
      <p:ext uri="{BB962C8B-B14F-4D97-AF65-F5344CB8AC3E}">
        <p14:creationId xmlns:p14="http://schemas.microsoft.com/office/powerpoint/2010/main" val="390374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character traits, influences, and point of view</a:t>
            </a:r>
            <a:endParaRPr lang="en-US" dirty="0"/>
          </a:p>
        </p:txBody>
      </p:sp>
      <p:sp>
        <p:nvSpPr>
          <p:cNvPr id="3" name="Content Placeholder 2"/>
          <p:cNvSpPr>
            <a:spLocks noGrp="1"/>
          </p:cNvSpPr>
          <p:nvPr>
            <p:ph idx="1"/>
          </p:nvPr>
        </p:nvSpPr>
        <p:spPr/>
        <p:txBody>
          <a:bodyPr/>
          <a:lstStyle/>
          <a:p>
            <a:r>
              <a:rPr lang="en-US" dirty="0" smtClean="0"/>
              <a:t> </a:t>
            </a:r>
            <a:r>
              <a:rPr lang="en-US" sz="3200" dirty="0" smtClean="0"/>
              <a:t>Maleeka is a really good person and loves her mom, but sometimes she hangouts with wrong people.  Maleeka’s dad passed away so that made it worse for her</a:t>
            </a:r>
            <a:r>
              <a:rPr lang="en-US" dirty="0" smtClean="0"/>
              <a:t>.</a:t>
            </a:r>
            <a:endParaRPr lang="en-US" dirty="0"/>
          </a:p>
        </p:txBody>
      </p:sp>
    </p:spTree>
    <p:extLst>
      <p:ext uri="{BB962C8B-B14F-4D97-AF65-F5344CB8AC3E}">
        <p14:creationId xmlns:p14="http://schemas.microsoft.com/office/powerpoint/2010/main" val="96106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conflict </a:t>
            </a:r>
            <a:endParaRPr lang="en-US" dirty="0"/>
          </a:p>
        </p:txBody>
      </p:sp>
      <p:sp>
        <p:nvSpPr>
          <p:cNvPr id="3" name="Content Placeholder 2"/>
          <p:cNvSpPr>
            <a:spLocks noGrp="1"/>
          </p:cNvSpPr>
          <p:nvPr>
            <p:ph idx="1"/>
          </p:nvPr>
        </p:nvSpPr>
        <p:spPr/>
        <p:txBody>
          <a:bodyPr>
            <a:normAutofit/>
          </a:bodyPr>
          <a:lstStyle/>
          <a:p>
            <a:r>
              <a:rPr lang="en-US" sz="3000" dirty="0" smtClean="0"/>
              <a:t>The main conflict in the skin </a:t>
            </a:r>
            <a:r>
              <a:rPr lang="en-US" sz="3000" dirty="0" err="1" smtClean="0"/>
              <a:t>im</a:t>
            </a:r>
            <a:r>
              <a:rPr lang="en-US" sz="3000" dirty="0" smtClean="0"/>
              <a:t> in is Maleeka get bullied. According to the book page 3 “Maleeka is dark”. That explains that Maleeka gets bullied</a:t>
            </a:r>
            <a:endParaRPr lang="en-US" sz="3000" dirty="0"/>
          </a:p>
        </p:txBody>
      </p:sp>
    </p:spTree>
    <p:extLst>
      <p:ext uri="{BB962C8B-B14F-4D97-AF65-F5344CB8AC3E}">
        <p14:creationId xmlns:p14="http://schemas.microsoft.com/office/powerpoint/2010/main" val="3994857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a:t>
            </a:r>
            <a:endParaRPr lang="en-US" dirty="0"/>
          </a:p>
        </p:txBody>
      </p:sp>
      <p:sp>
        <p:nvSpPr>
          <p:cNvPr id="3" name="Content Placeholder 2"/>
          <p:cNvSpPr>
            <a:spLocks noGrp="1"/>
          </p:cNvSpPr>
          <p:nvPr>
            <p:ph idx="1"/>
          </p:nvPr>
        </p:nvSpPr>
        <p:spPr/>
        <p:txBody>
          <a:bodyPr>
            <a:normAutofit/>
          </a:bodyPr>
          <a:lstStyle/>
          <a:p>
            <a:r>
              <a:rPr lang="en-US" sz="3000" dirty="0" smtClean="0"/>
              <a:t>One of the themes for the skin </a:t>
            </a:r>
            <a:r>
              <a:rPr lang="en-US" sz="3000" dirty="0" err="1" smtClean="0"/>
              <a:t>im</a:t>
            </a:r>
            <a:r>
              <a:rPr lang="en-US" sz="3000" dirty="0" smtClean="0"/>
              <a:t> in is don’t worry about what people say. According to the book page 6 Maleeka’s classmates made a song about her.</a:t>
            </a:r>
            <a:endParaRPr lang="en-US" sz="3000" dirty="0"/>
          </a:p>
        </p:txBody>
      </p:sp>
    </p:spTree>
    <p:extLst>
      <p:ext uri="{BB962C8B-B14F-4D97-AF65-F5344CB8AC3E}">
        <p14:creationId xmlns:p14="http://schemas.microsoft.com/office/powerpoint/2010/main" val="4217300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a:t>
            </a:r>
            <a:endParaRPr lang="en-US" dirty="0"/>
          </a:p>
        </p:txBody>
      </p:sp>
      <p:sp>
        <p:nvSpPr>
          <p:cNvPr id="3" name="Content Placeholder 2"/>
          <p:cNvSpPr>
            <a:spLocks noGrp="1"/>
          </p:cNvSpPr>
          <p:nvPr>
            <p:ph idx="1"/>
          </p:nvPr>
        </p:nvSpPr>
        <p:spPr/>
        <p:txBody>
          <a:bodyPr>
            <a:normAutofit/>
          </a:bodyPr>
          <a:lstStyle/>
          <a:p>
            <a:r>
              <a:rPr lang="en-US" sz="3000" dirty="0" smtClean="0"/>
              <a:t>Another theme is don’t be afraid to talk back to people who bully you. </a:t>
            </a:r>
            <a:r>
              <a:rPr lang="en-US" sz="3000" dirty="0" err="1" smtClean="0"/>
              <a:t>Accoding</a:t>
            </a:r>
            <a:r>
              <a:rPr lang="en-US" sz="3000" dirty="0" smtClean="0"/>
              <a:t> to the book page 65 “Maleeka walks away”. Maleeka was afraid  to talk back.</a:t>
            </a:r>
            <a:endParaRPr lang="en-US" sz="3000" dirty="0"/>
          </a:p>
        </p:txBody>
      </p:sp>
    </p:spTree>
    <p:extLst>
      <p:ext uri="{BB962C8B-B14F-4D97-AF65-F5344CB8AC3E}">
        <p14:creationId xmlns:p14="http://schemas.microsoft.com/office/powerpoint/2010/main" val="243618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be respectful to your classmates. According to the book page 95 “Maleeka is a chocolate chip”. That explains that Maleeka’s classmates were being mean to her.</a:t>
            </a:r>
            <a:endParaRPr lang="en-US" sz="3200" dirty="0"/>
          </a:p>
        </p:txBody>
      </p:sp>
    </p:spTree>
    <p:extLst>
      <p:ext uri="{BB962C8B-B14F-4D97-AF65-F5344CB8AC3E}">
        <p14:creationId xmlns:p14="http://schemas.microsoft.com/office/powerpoint/2010/main" val="2564964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144</TotalTime>
  <Words>430</Words>
  <Application>Microsoft Office PowerPoint</Application>
  <PresentationFormat>Widescreen</PresentationFormat>
  <Paragraphs>28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Mesh</vt:lpstr>
      <vt:lpstr>The skin i’m in</vt:lpstr>
      <vt:lpstr>Summary</vt:lpstr>
      <vt:lpstr>Plot </vt:lpstr>
      <vt:lpstr>Setting &amp; tone</vt:lpstr>
      <vt:lpstr>Main character traits, influences, and point of view</vt:lpstr>
      <vt:lpstr>Main conflict </vt:lpstr>
      <vt:lpstr>Theme #1</vt:lpstr>
      <vt:lpstr>Theme #2</vt:lpstr>
      <vt:lpstr>Theme 3</vt:lpstr>
      <vt:lpstr>Compare novel to another story</vt:lpstr>
      <vt:lpstr>Most impactful signpost </vt:lpstr>
      <vt:lpstr>conclusion</vt:lpstr>
    </vt:vector>
  </TitlesOfParts>
  <Company>Fort Wayne Community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skin i’m in</dc:title>
  <dc:creator>Saleh,Mahdi</dc:creator>
  <cp:lastModifiedBy>Saleh,Mahdi</cp:lastModifiedBy>
  <cp:revision>18</cp:revision>
  <dcterms:created xsi:type="dcterms:W3CDTF">2017-10-16T16:54:36Z</dcterms:created>
  <dcterms:modified xsi:type="dcterms:W3CDTF">2017-10-23T17:05:38Z</dcterms:modified>
</cp:coreProperties>
</file>